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7" r:id="rId4"/>
  </p:sldMasterIdLst>
  <p:notesMasterIdLst>
    <p:notesMasterId r:id="rId12"/>
  </p:notesMasterIdLst>
  <p:sldIdLst>
    <p:sldId id="264" r:id="rId5"/>
    <p:sldId id="277" r:id="rId6"/>
    <p:sldId id="273" r:id="rId7"/>
    <p:sldId id="278" r:id="rId8"/>
    <p:sldId id="279" r:id="rId9"/>
    <p:sldId id="280" r:id="rId10"/>
    <p:sldId id="281" r:id="rId11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0D40"/>
    <a:srgbClr val="330A2B"/>
    <a:srgbClr val="1F401A"/>
    <a:srgbClr val="69050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6327"/>
  </p:normalViewPr>
  <p:slideViewPr>
    <p:cSldViewPr snapToGrid="0" snapToObjects="1">
      <p:cViewPr varScale="1">
        <p:scale>
          <a:sx n="102" d="100"/>
          <a:sy n="102" d="100"/>
        </p:scale>
        <p:origin x="66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maa Pekka" userId="a303a053-c2d6-4f94-8a2b-edf85e21a621" providerId="ADAL" clId="{BAAB9E5E-3CEA-42A3-8119-F85CEEFB631B}"/>
    <pc:docChg chg="custSel modSld">
      <pc:chgData name="Karenmaa Pekka" userId="a303a053-c2d6-4f94-8a2b-edf85e21a621" providerId="ADAL" clId="{BAAB9E5E-3CEA-42A3-8119-F85CEEFB631B}" dt="2026-03-09T10:32:32.717" v="109" actId="20577"/>
      <pc:docMkLst>
        <pc:docMk/>
      </pc:docMkLst>
      <pc:sldChg chg="modSp mod">
        <pc:chgData name="Karenmaa Pekka" userId="a303a053-c2d6-4f94-8a2b-edf85e21a621" providerId="ADAL" clId="{BAAB9E5E-3CEA-42A3-8119-F85CEEFB631B}" dt="2026-03-09T10:32:32.717" v="109" actId="20577"/>
        <pc:sldMkLst>
          <pc:docMk/>
          <pc:sldMk cId="3587729111" sldId="281"/>
        </pc:sldMkLst>
        <pc:spChg chg="mod">
          <ac:chgData name="Karenmaa Pekka" userId="a303a053-c2d6-4f94-8a2b-edf85e21a621" providerId="ADAL" clId="{BAAB9E5E-3CEA-42A3-8119-F85CEEFB631B}" dt="2026-03-09T10:32:32.717" v="109" actId="20577"/>
          <ac:spMkLst>
            <pc:docMk/>
            <pc:sldMk cId="3587729111" sldId="281"/>
            <ac:spMk id="2" creationId="{BFF4FD05-0B69-30A8-5A04-8B5F508727CF}"/>
          </ac:spMkLst>
        </pc:spChg>
        <pc:spChg chg="mod">
          <ac:chgData name="Karenmaa Pekka" userId="a303a053-c2d6-4f94-8a2b-edf85e21a621" providerId="ADAL" clId="{BAAB9E5E-3CEA-42A3-8119-F85CEEFB631B}" dt="2026-03-09T10:30:33.322" v="11" actId="14100"/>
          <ac:spMkLst>
            <pc:docMk/>
            <pc:sldMk cId="3587729111" sldId="281"/>
            <ac:spMk id="4" creationId="{F7B46F49-26C9-17EC-D764-1A50CE9740D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2FFBE-4DD2-A149-A073-D806CEDD1BE6}" type="datetimeFigureOut">
              <a:rPr lang="en-FI" smtClean="0"/>
              <a:t>03/09/2026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3BC0E-6BF1-8F4B-9688-D5AF6B99325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2403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 A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4040" y="3084285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4040" y="4237407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982C850B-633F-3CE7-7E9C-B6A5D337FD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5629" y="672056"/>
            <a:ext cx="2224465" cy="1672798"/>
          </a:xfrm>
          <a:prstGeom prst="rect">
            <a:avLst/>
          </a:prstGeom>
        </p:spPr>
      </p:pic>
      <p:pic>
        <p:nvPicPr>
          <p:cNvPr id="4" name="Graphic 14">
            <a:extLst>
              <a:ext uri="{FF2B5EF4-FFF2-40B4-BE49-F238E27FC236}">
                <a16:creationId xmlns:a16="http://schemas.microsoft.com/office/drawing/2014/main" id="{9781CE24-6FB2-83B2-19C7-27CCA57A2C9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0"/>
            <a:ext cx="12192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93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2D56F-4563-654C-BA93-8F3D2EEB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7477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pic>
        <p:nvPicPr>
          <p:cNvPr id="7" name="Graphic 14">
            <a:extLst>
              <a:ext uri="{FF2B5EF4-FFF2-40B4-BE49-F238E27FC236}">
                <a16:creationId xmlns:a16="http://schemas.microsoft.com/office/drawing/2014/main" id="{DB2AB64F-EEC0-BFD4-B8F5-28A3315EB7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381000"/>
          </a:xfrm>
          <a:prstGeom prst="rect">
            <a:avLst/>
          </a:prstGeom>
        </p:spPr>
      </p:pic>
      <p:pic>
        <p:nvPicPr>
          <p:cNvPr id="8" name="Graphic 6">
            <a:extLst>
              <a:ext uri="{FF2B5EF4-FFF2-40B4-BE49-F238E27FC236}">
                <a16:creationId xmlns:a16="http://schemas.microsoft.com/office/drawing/2014/main" id="{0EC090B4-15E8-4C62-E16F-3631D1ABD5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7535" y="5116168"/>
            <a:ext cx="2224465" cy="167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734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i-FI" dirty="0"/>
              <a:t>Lisää kuva napsauttamalla kuvaketta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17508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pic>
        <p:nvPicPr>
          <p:cNvPr id="2" name="Graphic 14">
            <a:extLst>
              <a:ext uri="{FF2B5EF4-FFF2-40B4-BE49-F238E27FC236}">
                <a16:creationId xmlns:a16="http://schemas.microsoft.com/office/drawing/2014/main" id="{1B57C66D-3765-A4D3-E400-B975C06CE3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381000"/>
          </a:xfrm>
          <a:prstGeom prst="rect">
            <a:avLst/>
          </a:prstGeom>
        </p:spPr>
      </p:pic>
      <p:pic>
        <p:nvPicPr>
          <p:cNvPr id="8" name="Graphic 6">
            <a:extLst>
              <a:ext uri="{FF2B5EF4-FFF2-40B4-BE49-F238E27FC236}">
                <a16:creationId xmlns:a16="http://schemas.microsoft.com/office/drawing/2014/main" id="{706A851C-9965-210F-C0E6-5D3AB3C6BCB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7535" y="5116168"/>
            <a:ext cx="2224465" cy="167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44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D389-B006-4C40-BA9B-5D00F903C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D36-32ED-A14F-BC50-D08E20940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7924" y="6356350"/>
            <a:ext cx="1375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Poppins" pitchFamily="2" charset="77"/>
              </a:defRPr>
            </a:lvl1pPr>
          </a:lstStyle>
          <a:p>
            <a:fld id="{854DE770-0CAA-EC4D-9E2B-33A618EA4BE3}" type="datetime1">
              <a:rPr lang="fi-FI" smtClean="0"/>
              <a:pPr/>
              <a:t>9.3.2026</a:t>
            </a:fld>
            <a:endParaRPr lang="fi-FI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0259BBC-8171-7144-BB58-B4566BA9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882D9ED-C5D1-A148-9698-6D894D51408E}"/>
              </a:ext>
            </a:extLst>
          </p:cNvPr>
          <p:cNvSpPr txBox="1">
            <a:spLocks/>
          </p:cNvSpPr>
          <p:nvPr userDrawn="1"/>
        </p:nvSpPr>
        <p:spPr>
          <a:xfrm>
            <a:off x="9398000" y="6356350"/>
            <a:ext cx="195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FI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01A850F8-C494-02B8-7502-E0941A61E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2321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1" r:id="rId2"/>
    <p:sldLayoutId id="2147483752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ruutu 6">
            <a:extLst>
              <a:ext uri="{FF2B5EF4-FFF2-40B4-BE49-F238E27FC236}">
                <a16:creationId xmlns:a16="http://schemas.microsoft.com/office/drawing/2014/main" id="{F0816FA2-6295-0D16-1257-1859FCA8986E}"/>
              </a:ext>
            </a:extLst>
          </p:cNvPr>
          <p:cNvSpPr txBox="1"/>
          <p:nvPr/>
        </p:nvSpPr>
        <p:spPr>
          <a:xfrm>
            <a:off x="681318" y="2828836"/>
            <a:ext cx="846268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i-FI" sz="240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fi-FI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Mahdollisesti 1.8.2026 toteutettavan palveluverkkomuutoksen pedagoginen arviointi (Kurittulan koulun esiopetus Tammenahjon kouluun, Tammenahjon koulun vuosiluokat 1-2 Kurittulan kouluun)</a:t>
            </a:r>
          </a:p>
        </p:txBody>
      </p:sp>
    </p:spTree>
    <p:extLst>
      <p:ext uri="{BB962C8B-B14F-4D97-AF65-F5344CB8AC3E}">
        <p14:creationId xmlns:p14="http://schemas.microsoft.com/office/powerpoint/2010/main" val="159116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5B5FBA-7DFA-6747-A622-E0212D937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636" y="1520824"/>
            <a:ext cx="10515600" cy="4351338"/>
          </a:xfrm>
        </p:spPr>
        <p:txBody>
          <a:bodyPr/>
          <a:lstStyle/>
          <a:p>
            <a:pPr algn="l">
              <a:buNone/>
            </a:pPr>
            <a:r>
              <a:rPr lang="fi-FI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Koulurakennukset</a:t>
            </a:r>
          </a:p>
          <a:p>
            <a:pPr algn="l">
              <a:buNone/>
            </a:pPr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Laadukasta opetusta voidaan tarjota, niin pienessä, keskisuuressa kuin suuressa koulussa. Laadukkaan opetuksen takaavat osaavat ja ammattitaitoiset opettajat ja ohjaajat.</a:t>
            </a:r>
          </a:p>
          <a:p>
            <a:pPr algn="l">
              <a:buNone/>
            </a:pPr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Kurittulan koulu on valmistunut vuonna 2019 ja Tammenajon koulu vuonna 2008, joten molemmat em. koulut ovat uudehkoja koulurakennuksia, ja niiden opetustekniikka on modernia.</a:t>
            </a:r>
          </a:p>
          <a:p>
            <a:pPr algn="l">
              <a:buNone/>
            </a:pPr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Molemmat koulurakennukset jäävät kunnan käyttöön, joten tasearvojen alaskirjaamisella ei ole merkitystä.</a:t>
            </a:r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249217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2E8F0-7DDE-C14A-B058-5B7FEB404E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4435" y="699106"/>
            <a:ext cx="11004176" cy="5459787"/>
          </a:xfrm>
        </p:spPr>
        <p:txBody>
          <a:bodyPr/>
          <a:lstStyle/>
          <a:p>
            <a:pPr algn="l">
              <a:buNone/>
            </a:pPr>
            <a:endParaRPr lang="fi-FI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endParaRPr lang="fi-FI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fi-FI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Koulujen merkittävimmät pedagogiset erot: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Kurittulan koulun muuntojoustavat luokkatilat (väliseiniä voidaan helposti poistaa ja lisätä).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Kurittulan koulun laajempi lähiliikuntapaikka mahdollistaa monimuotoisemman ulkoliikunnan järjestämisen.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Kurittulan koulussa suorittavat perusopetusta myös vuosiluokat 3-6.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Kurittulan koulussa on aineenopetusluokat musiikkiin ja käsityöhön.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Kurittulan koulussa toimii 7 erityisluokkaa.</a:t>
            </a:r>
          </a:p>
          <a:p>
            <a:endParaRPr lang="en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25253F-FB57-BE4B-8AC4-7C882E2EC4F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00876" y="6356350"/>
            <a:ext cx="2743200" cy="365125"/>
          </a:xfrm>
        </p:spPr>
        <p:txBody>
          <a:bodyPr/>
          <a:lstStyle/>
          <a:p>
            <a:fld id="{A1510FE8-D753-C647-A925-D4EB5DB9B7DB}" type="slidenum">
              <a:rPr lang="en-FI" smtClean="0"/>
              <a:pPr/>
              <a:t>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97287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5774A76A-9EC8-A228-18E6-D82FFACAC7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612" y="806824"/>
            <a:ext cx="11654117" cy="5262563"/>
          </a:xfrm>
        </p:spPr>
        <p:txBody>
          <a:bodyPr>
            <a:normAutofit/>
          </a:bodyPr>
          <a:lstStyle/>
          <a:p>
            <a:pPr algn="l">
              <a:buNone/>
            </a:pPr>
            <a:endParaRPr lang="fi-FI" sz="2600" b="1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fi-FI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Yhdistymisen hyödyt (Kurittulan koulu vs. Tammenahjon koulu)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Yhdistämisen myötä Kurittulan koulusta tulisi 3-4 -sarjainen koulu, jossa oppilasmäärien optimointi tulevina vuosina on 2-sarjaista koulua helpompaa.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Tammenahjon koulun opettajille tarjoutuisi mahdollisuus opettaa alkuopetusluokkien lisäksi vuosiluokkia 3-6.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Laajempi opetushenkilöstö mahdollistaa paremmat mahdollisuudet kollegiaaliseen yhteistyöhön.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Mikäli Tammenahjon koulun oppilasmäärä </a:t>
            </a:r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tulevina </a:t>
            </a: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vuosina pienenee merkittävästi, se voisi johtaa yhdysluokkaopetuksen (esim. 1-2. lk.) järjestämiseen, mikä ei ole pedagogisesti kannatettava kehityssuunta.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0074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A691028C-D9A4-B60D-C88E-DD03660A85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77" y="645458"/>
            <a:ext cx="11573435" cy="4141695"/>
          </a:xfrm>
        </p:spPr>
        <p:txBody>
          <a:bodyPr/>
          <a:lstStyle/>
          <a:p>
            <a:pPr algn="l">
              <a:buNone/>
            </a:pPr>
            <a:endParaRPr lang="fi-FI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endParaRPr lang="fi-FI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Yhdistymisen kustannussäästöt ovat opetuspalveluiden talousarviosta syyslukukaudelle 2026 kolmen koulunkäynninohjaajan palkkauskulut (n. 5 kk/hlö) + n. 5 000 euroa hallintokulujen säästöinä.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Muutokset pystytään toteuttamaan 2026 talousarvion puitteissa.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Kurittulan koulun vanhemmat oppilaat toimivat roolimallina nuoremmille.</a:t>
            </a:r>
          </a:p>
          <a:p>
            <a:pPr algn="l">
              <a:buNone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VARHA:n oppilashuollon palvelut (kouluterveydenhoito, koulukuraattori, koulupsykologi) toteutuvat paremmin suuremmissa kouluyksiköissä.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5385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F3EDAACE-1172-388E-022C-BCD24BE1D4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365" y="555812"/>
            <a:ext cx="11770659" cy="5621151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fi-FI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Yhdistymisen pedagogiset haasteet (Kurittulan koulu vs. Tammenahjon koulu)</a:t>
            </a:r>
          </a:p>
          <a:p>
            <a:pPr algn="l">
              <a:buFontTx/>
              <a:buChar char="-"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Kurittulan koululla ei lähivuosina olisi ollenkaan esiopetusta.</a:t>
            </a:r>
          </a:p>
          <a:p>
            <a:pPr algn="l">
              <a:buFontTx/>
              <a:buChar char="-"/>
            </a:pPr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Kuljetuskustannukset lisääntyvät arviolta 15 000 eurolla.</a:t>
            </a:r>
            <a:endParaRPr lang="fi-FI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-	 </a:t>
            </a: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Ideologinen muutos: Esiopetus siirtyy koulun ”ensimmäisestä opetusryhmästä” varhaiskasvatusyksikön ”viimeiseksi lapsiryhmäksi”.</a:t>
            </a:r>
          </a:p>
          <a:p>
            <a:pPr algn="l">
              <a:buNone/>
            </a:pPr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-	 </a:t>
            </a: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Kurittulan koulussa olisi lukuvuonna 2026-2027 tilankäytöllisesti täyttä.</a:t>
            </a:r>
          </a:p>
          <a:p>
            <a:pPr algn="l">
              <a:buNone/>
            </a:pPr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-	</a:t>
            </a: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16.3.2026 tapahtuva palveluverkkoa koskeva päätöksenteko haastaa rehtoreiden lukuvuoden 2026-2027 suunnittelua, rekrytointeja ja huoltajien tiedottamista lukuvuodesta 2026-2027.</a:t>
            </a:r>
          </a:p>
          <a:p>
            <a:pPr algn="l">
              <a:buNone/>
            </a:pPr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-	 </a:t>
            </a: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Kurittulan koulun vanhemmat oppilaat toimivat roolimallina nuoremmille.</a:t>
            </a:r>
          </a:p>
          <a:p>
            <a:pPr algn="l">
              <a:buFontTx/>
              <a:buChar char="-"/>
            </a:pPr>
            <a:r>
              <a:rPr lang="fi-FI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Kahden eri kokoisen ja eri luokka-asteita käsittävän kouluyksikön opetushenkilöstön      toimintakulttuurien yhtenäistäminen vie aikaa.</a:t>
            </a:r>
          </a:p>
          <a:p>
            <a:pPr marL="0" indent="0" algn="l">
              <a:buNone/>
            </a:pPr>
            <a:endParaRPr lang="fi-FI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endParaRPr lang="fi-FI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9007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BFF4FD05-0B69-30A8-5A04-8B5F50872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42301"/>
            <a:ext cx="10728489" cy="3789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- Kasvun ja oppimisen lautakunta 3.2. (keskustelu) ja 3.3.2026 (päätös)</a:t>
            </a:r>
          </a:p>
          <a:p>
            <a:pPr marL="0" indent="0">
              <a:buNone/>
            </a:pPr>
            <a:r>
              <a:rPr lang="fi-FI" dirty="0"/>
              <a:t>- Kunnanhallitus 9.3.2026 (päätös)</a:t>
            </a:r>
          </a:p>
          <a:p>
            <a:pPr marL="0" indent="0">
              <a:buNone/>
            </a:pPr>
            <a:r>
              <a:rPr lang="fi-FI" dirty="0"/>
              <a:t>- Kunnanvaltuusto 16.3.2026 (lopullinen ja itsenäinen palveluverkkopäätös)</a:t>
            </a:r>
          </a:p>
          <a:p>
            <a:pPr marL="0" indent="0">
              <a:buNone/>
            </a:pPr>
            <a:endParaRPr lang="fi-FI" sz="32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32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27.2.2026 kasvun ja oppimisen johtaja, Pekka Karenmaa</a:t>
            </a:r>
          </a:p>
          <a:p>
            <a:pPr marL="0" indent="0">
              <a:buNone/>
            </a:pPr>
            <a:endParaRPr lang="fi-FI" sz="3200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F7B46F49-26C9-17EC-D764-1A50CE974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17508" cy="1077176"/>
          </a:xfrm>
        </p:spPr>
        <p:txBody>
          <a:bodyPr/>
          <a:lstStyle/>
          <a:p>
            <a:r>
              <a:rPr lang="fi-FI" dirty="0"/>
              <a:t>Päätösaikataulu</a:t>
            </a:r>
          </a:p>
        </p:txBody>
      </p:sp>
    </p:spTree>
    <p:extLst>
      <p:ext uri="{BB962C8B-B14F-4D97-AF65-F5344CB8AC3E}">
        <p14:creationId xmlns:p14="http://schemas.microsoft.com/office/powerpoint/2010/main" val="3587729111"/>
      </p:ext>
    </p:extLst>
  </p:cSld>
  <p:clrMapOvr>
    <a:masterClrMapping/>
  </p:clrMapOvr>
</p:sld>
</file>

<file path=ppt/theme/theme1.xml><?xml version="1.0" encoding="utf-8"?>
<a:theme xmlns:a="http://schemas.openxmlformats.org/drawingml/2006/main" name="Masku perussetti 2022">
  <a:themeElements>
    <a:clrScheme name="Maskun kunta 2022">
      <a:dk1>
        <a:srgbClr val="000000"/>
      </a:dk1>
      <a:lt1>
        <a:srgbClr val="FFFFFF"/>
      </a:lt1>
      <a:dk2>
        <a:srgbClr val="17334D"/>
      </a:dk2>
      <a:lt2>
        <a:srgbClr val="61F278"/>
      </a:lt2>
      <a:accent1>
        <a:srgbClr val="FFC71A"/>
      </a:accent1>
      <a:accent2>
        <a:srgbClr val="2085A6"/>
      </a:accent2>
      <a:accent3>
        <a:srgbClr val="D20A14"/>
      </a:accent3>
      <a:accent4>
        <a:srgbClr val="2E9133"/>
      </a:accent4>
      <a:accent5>
        <a:srgbClr val="BA730D"/>
      </a:accent5>
      <a:accent6>
        <a:srgbClr val="FFB2BF"/>
      </a:accent6>
      <a:hlink>
        <a:srgbClr val="1F58CC"/>
      </a:hlink>
      <a:folHlink>
        <a:srgbClr val="5B89B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>
            <a:latin typeface="+mn-lt"/>
            <a:cs typeface="Poppins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>
            <a:latin typeface="+mn-lt"/>
            <a:cs typeface="Poppins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asku_esityspohja_FI-VAALEA" id="{60DC4457-C69A-41B4-8256-068A3047CF46}" vid="{71D4A04F-3E1F-4EC7-82C0-2A3091D26C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054f807-5409-4414-a1f5-02f57675dd6d">
      <Terms xmlns="http://schemas.microsoft.com/office/infopath/2007/PartnerControls"/>
    </lcf76f155ced4ddcb4097134ff3c332f>
    <TaxCatchAll xmlns="b5e9f5a7-8911-4b62-acb2-1243822a244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4EF227147EB1A4BA9180DBE7A625A24" ma:contentTypeVersion="11" ma:contentTypeDescription="Luo uusi asiakirja." ma:contentTypeScope="" ma:versionID="8cd6d92df33a65b0a1e310f06586fa21">
  <xsd:schema xmlns:xsd="http://www.w3.org/2001/XMLSchema" xmlns:xs="http://www.w3.org/2001/XMLSchema" xmlns:p="http://schemas.microsoft.com/office/2006/metadata/properties" xmlns:ns2="e054f807-5409-4414-a1f5-02f57675dd6d" xmlns:ns3="b5e9f5a7-8911-4b62-acb2-1243822a2447" targetNamespace="http://schemas.microsoft.com/office/2006/metadata/properties" ma:root="true" ma:fieldsID="fc762b541b58ed3971ad0cbf731cc8bf" ns2:_="" ns3:_="">
    <xsd:import namespace="e054f807-5409-4414-a1f5-02f57675dd6d"/>
    <xsd:import namespace="b5e9f5a7-8911-4b62-acb2-1243822a24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54f807-5409-4414-a1f5-02f57675dd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39a364e9-48e1-48ca-80fc-111a34a772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e9f5a7-8911-4b62-acb2-1243822a244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a7be38e-9f0c-41eb-a8cd-878baa1dbbb8}" ma:internalName="TaxCatchAll" ma:showField="CatchAllData" ma:web="b5e9f5a7-8911-4b62-acb2-1243822a2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0260E3-C5B0-41B3-BE64-2A9B85BDBA72}">
  <ds:schemaRefs>
    <ds:schemaRef ds:uri="http://schemas.microsoft.com/office/2006/metadata/properties"/>
    <ds:schemaRef ds:uri="http://schemas.microsoft.com/office/infopath/2007/PartnerControls"/>
    <ds:schemaRef ds:uri="e054f807-5409-4414-a1f5-02f57675dd6d"/>
    <ds:schemaRef ds:uri="b5e9f5a7-8911-4b62-acb2-1243822a2447"/>
  </ds:schemaRefs>
</ds:datastoreItem>
</file>

<file path=customXml/itemProps2.xml><?xml version="1.0" encoding="utf-8"?>
<ds:datastoreItem xmlns:ds="http://schemas.openxmlformats.org/officeDocument/2006/customXml" ds:itemID="{E0FC34A9-668A-445F-AA08-D718D46785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54f807-5409-4414-a1f5-02f57675dd6d"/>
    <ds:schemaRef ds:uri="b5e9f5a7-8911-4b62-acb2-1243822a2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90AA59-55C8-428C-A20B-B083DD684A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Masku_esityspohja_FI-VAALEA</Template>
  <TotalTime>51</TotalTime>
  <Words>426</Words>
  <Application>Microsoft Office PowerPoint</Application>
  <PresentationFormat>Laajakuva</PresentationFormat>
  <Paragraphs>43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Masku perussetti 2022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Päätösaikataulu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Ekroos Minna</dc:creator>
  <cp:keywords/>
  <dc:description/>
  <cp:lastModifiedBy>Karenmaa Pekka</cp:lastModifiedBy>
  <cp:revision>3</cp:revision>
  <dcterms:created xsi:type="dcterms:W3CDTF">2026-02-16T21:22:15Z</dcterms:created>
  <dcterms:modified xsi:type="dcterms:W3CDTF">2026-03-09T10:32:41Z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0x01010034EF227147EB1A4BA9180DBE7A625A24</vt:lpwstr>
  </property>
</Properties>
</file>